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69" r:id="rId7"/>
    <p:sldId id="268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417"/>
    <a:srgbClr val="F0BA32"/>
    <a:srgbClr val="DAA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887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6954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022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83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940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204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736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90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82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01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48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1EDC9-CEA5-4C32-9E34-48E61F228110}" type="datetimeFigureOut">
              <a:rPr lang="de-DE" smtClean="0"/>
              <a:t>22.04.2021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D1C7E-83D1-4A75-9B48-0DDC501AE3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526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B36C1557-B2FF-4B73-8183-C38BCAC94BC2}"/>
              </a:ext>
            </a:extLst>
          </p:cNvPr>
          <p:cNvSpPr/>
          <p:nvPr/>
        </p:nvSpPr>
        <p:spPr>
          <a:xfrm>
            <a:off x="430568" y="441683"/>
            <a:ext cx="8282867" cy="595692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DDB7ACF-7B6F-451C-98B3-8E6DC1E44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3133817"/>
            <a:ext cx="7772400" cy="2682782"/>
          </a:xfrm>
        </p:spPr>
        <p:txBody>
          <a:bodyPr>
            <a:normAutofit/>
          </a:bodyPr>
          <a:lstStyle/>
          <a:p>
            <a:pPr algn="l"/>
            <a:r>
              <a:rPr lang="de-DE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DBG</a:t>
            </a:r>
            <a:br>
              <a:rPr lang="de-DE" dirty="0"/>
            </a:br>
            <a:r>
              <a:rPr lang="de-DE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MINT - Zweig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5BEF159-D829-4F44-ACF3-776E05C24384}"/>
              </a:ext>
            </a:extLst>
          </p:cNvPr>
          <p:cNvSpPr/>
          <p:nvPr/>
        </p:nvSpPr>
        <p:spPr>
          <a:xfrm rot="10800000">
            <a:off x="6214367" y="724694"/>
            <a:ext cx="2929631" cy="9376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B122683-2112-4F28-9EC2-890F3B8D2C22}"/>
              </a:ext>
            </a:extLst>
          </p:cNvPr>
          <p:cNvSpPr/>
          <p:nvPr/>
        </p:nvSpPr>
        <p:spPr>
          <a:xfrm>
            <a:off x="6214368" y="1699570"/>
            <a:ext cx="2929631" cy="72001"/>
          </a:xfrm>
          <a:prstGeom prst="rect">
            <a:avLst/>
          </a:prstGeom>
          <a:solidFill>
            <a:srgbClr val="FAB417"/>
          </a:solidFill>
          <a:ln>
            <a:solidFill>
              <a:srgbClr val="FAB4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284D1D3-0B80-49FA-8BC4-1C8ED415174B}"/>
              </a:ext>
            </a:extLst>
          </p:cNvPr>
          <p:cNvSpPr/>
          <p:nvPr/>
        </p:nvSpPr>
        <p:spPr>
          <a:xfrm>
            <a:off x="430565" y="4690867"/>
            <a:ext cx="2929631" cy="36000"/>
          </a:xfrm>
          <a:prstGeom prst="rect">
            <a:avLst/>
          </a:prstGeom>
          <a:solidFill>
            <a:srgbClr val="FAB417"/>
          </a:solidFill>
          <a:ln>
            <a:solidFill>
              <a:srgbClr val="FAB4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CE06C65-5B82-43F6-8F17-DC820633E1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6333768" y="804414"/>
            <a:ext cx="2188793" cy="77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56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MINT in der Oberstufe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27804"/>
            <a:ext cx="878889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b="1" dirty="0">
                <a:cs typeface="Microsoft Sans Serif" panose="020B0604020202020204" pitchFamily="34" charset="0"/>
              </a:rPr>
              <a:t>Ab der Oberstufe</a:t>
            </a:r>
            <a:r>
              <a:rPr lang="de-DE" sz="2400" dirty="0">
                <a:cs typeface="Microsoft Sans Serif" panose="020B0604020202020204" pitchFamily="34" charset="0"/>
              </a:rPr>
              <a:t> (Klasse 11) ist eine Bewerbung für das </a:t>
            </a:r>
            <a:r>
              <a:rPr lang="de-DE" sz="2400" b="1" dirty="0" err="1">
                <a:cs typeface="Microsoft Sans Serif" panose="020B0604020202020204" pitchFamily="34" charset="0"/>
              </a:rPr>
              <a:t>MINToring</a:t>
            </a:r>
            <a:r>
              <a:rPr lang="de-DE" sz="2400" b="1" dirty="0">
                <a:cs typeface="Microsoft Sans Serif" panose="020B0604020202020204" pitchFamily="34" charset="0"/>
              </a:rPr>
              <a:t>-Projekt</a:t>
            </a:r>
            <a:r>
              <a:rPr lang="de-DE" sz="2400" dirty="0">
                <a:cs typeface="Microsoft Sans Serif" panose="020B0604020202020204" pitchFamily="34" charset="0"/>
              </a:rPr>
              <a:t> der</a:t>
            </a:r>
            <a:r>
              <a:rPr lang="de-DE" sz="2400" b="1" dirty="0">
                <a:cs typeface="Microsoft Sans Serif" panose="020B0604020202020204" pitchFamily="34" charset="0"/>
              </a:rPr>
              <a:t> Universität Siegen</a:t>
            </a:r>
            <a:r>
              <a:rPr lang="de-DE" sz="2400" dirty="0">
                <a:cs typeface="Microsoft Sans Serif" panose="020B0604020202020204" pitchFamily="34" charset="0"/>
              </a:rPr>
              <a:t> möglich (http://mintoringsi.de/)</a:t>
            </a: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endParaRPr lang="de-DE" sz="2400" dirty="0">
              <a:cs typeface="Microsoft Sans Serif" panose="020B0604020202020204" pitchFamily="34" charset="0"/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cs typeface="Microsoft Sans Serif" panose="020B0604020202020204" pitchFamily="34" charset="0"/>
              </a:rPr>
              <a:t>Projekt läuft über </a:t>
            </a:r>
            <a:r>
              <a:rPr lang="de-DE" sz="2400" b="1" dirty="0">
                <a:cs typeface="Microsoft Sans Serif" panose="020B0604020202020204" pitchFamily="34" charset="0"/>
              </a:rPr>
              <a:t>3 Jahre, </a:t>
            </a:r>
            <a:r>
              <a:rPr lang="de-DE" sz="2400" dirty="0">
                <a:cs typeface="Microsoft Sans Serif" panose="020B0604020202020204" pitchFamily="34" charset="0"/>
              </a:rPr>
              <a:t>beginnend mit der </a:t>
            </a:r>
            <a:r>
              <a:rPr lang="de-DE" sz="2400" b="1" dirty="0">
                <a:cs typeface="Microsoft Sans Serif" panose="020B0604020202020204" pitchFamily="34" charset="0"/>
              </a:rPr>
              <a:t>Jahrgangsstufe 11</a:t>
            </a:r>
            <a:r>
              <a:rPr lang="de-DE" sz="2400" dirty="0">
                <a:cs typeface="Microsoft Sans Serif" panose="020B0604020202020204" pitchFamily="34" charset="0"/>
              </a:rPr>
              <a:t> </a:t>
            </a: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endParaRPr lang="de-DE" sz="2400" dirty="0">
              <a:cs typeface="Microsoft Sans Serif" panose="020B0604020202020204" pitchFamily="34" charset="0"/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b="1" dirty="0">
                <a:cs typeface="Microsoft Sans Serif" panose="020B0604020202020204" pitchFamily="34" charset="0"/>
              </a:rPr>
              <a:t>Projektarbeit</a:t>
            </a:r>
            <a:r>
              <a:rPr lang="de-DE" sz="2400" dirty="0">
                <a:cs typeface="Microsoft Sans Serif" panose="020B0604020202020204" pitchFamily="34" charset="0"/>
              </a:rPr>
              <a:t> zu einem selbst bestimmten Thema </a:t>
            </a: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endParaRPr lang="de-DE" sz="2400" dirty="0">
              <a:cs typeface="Microsoft Sans Serif" panose="020B0604020202020204" pitchFamily="34" charset="0"/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cs typeface="Microsoft Sans Serif" panose="020B0604020202020204" pitchFamily="34" charset="0"/>
              </a:rPr>
              <a:t>Begleitung von Doktoranden und Professoren der Uni Siegen</a:t>
            </a: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endParaRPr lang="de-DE" sz="2400" dirty="0">
              <a:cs typeface="Microsoft Sans Serif" panose="020B0604020202020204" pitchFamily="34" charset="0"/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cs typeface="Microsoft Sans Serif" panose="020B0604020202020204" pitchFamily="34" charset="0"/>
              </a:rPr>
              <a:t>Im dritten Jahr können unsere Schülerinnen und Schüler dann ein </a:t>
            </a:r>
            <a:r>
              <a:rPr lang="de-DE" sz="2400" b="1" dirty="0">
                <a:cs typeface="Microsoft Sans Serif" panose="020B0604020202020204" pitchFamily="34" charset="0"/>
              </a:rPr>
              <a:t>naturwissenschaftliches Studium in Siegen </a:t>
            </a:r>
            <a:r>
              <a:rPr lang="de-DE" sz="2400" dirty="0">
                <a:cs typeface="Microsoft Sans Serif" panose="020B0604020202020204" pitchFamily="34" charset="0"/>
              </a:rPr>
              <a:t>aufnehmen und werden hier eng weiter betreut.  </a:t>
            </a: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0BA32"/>
              </a:buClr>
              <a:buSzPct val="115000"/>
            </a:pP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72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Ansprechpartner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05506"/>
            <a:ext cx="89664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Regina Freund: </a:t>
            </a:r>
            <a:r>
              <a:rPr lang="de-DE" sz="2400" dirty="0">
                <a:solidFill>
                  <a:schemeClr val="bg1">
                    <a:lumMod val="65000"/>
                  </a:schemeClr>
                </a:solidFill>
              </a:rPr>
              <a:t>R.Freund@dbg-neunkirchen.de</a:t>
            </a:r>
          </a:p>
          <a:p>
            <a:pPr>
              <a:buClr>
                <a:srgbClr val="F0BA32"/>
              </a:buClr>
              <a:buSzPct val="115000"/>
            </a:pPr>
            <a:endParaRPr lang="de-DE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Jan Seibert: </a:t>
            </a:r>
            <a:r>
              <a:rPr lang="de-DE" sz="2400" dirty="0">
                <a:solidFill>
                  <a:schemeClr val="bg1">
                    <a:lumMod val="65000"/>
                  </a:schemeClr>
                </a:solidFill>
              </a:rPr>
              <a:t>J.Seibert@dbg-neunkirchen.de</a:t>
            </a:r>
            <a:b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0BA32"/>
              </a:buClr>
              <a:buSzPct val="115000"/>
            </a:pP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467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FAQ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27804"/>
            <a:ext cx="89664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000" b="1" dirty="0">
                <a:cs typeface="Microsoft Sans Serif" panose="020B0604020202020204" pitchFamily="34" charset="0"/>
              </a:rPr>
              <a:t>Kann man aus dem MINT-Zweig auch wieder aussteigen?</a:t>
            </a:r>
            <a:br>
              <a:rPr lang="de-DE" sz="2000" dirty="0">
                <a:cs typeface="Microsoft Sans Serif" panose="020B0604020202020204" pitchFamily="34" charset="0"/>
              </a:rPr>
            </a:br>
            <a:r>
              <a:rPr lang="de-DE" sz="1600" dirty="0">
                <a:cs typeface="Microsoft Sans Serif" panose="020B0604020202020204" pitchFamily="34" charset="0"/>
              </a:rPr>
              <a:t>Der MINT-Zweig setzt auf eine verbindliche Teilnahme.</a:t>
            </a: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endParaRPr lang="de-DE" sz="2000" dirty="0">
              <a:cs typeface="Microsoft Sans Serif" panose="020B0604020202020204" pitchFamily="34" charset="0"/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000" b="1" dirty="0">
                <a:cs typeface="Microsoft Sans Serif" panose="020B0604020202020204" pitchFamily="34" charset="0"/>
              </a:rPr>
              <a:t>Muss man zur Erlangung  des Zertifikats den MINT-Zweig durchgängig besuchen?</a:t>
            </a:r>
            <a:br>
              <a:rPr lang="de-DE" sz="2000" dirty="0">
                <a:cs typeface="Microsoft Sans Serif" panose="020B0604020202020204" pitchFamily="34" charset="0"/>
              </a:rPr>
            </a:br>
            <a:r>
              <a:rPr lang="de-DE" sz="1600" dirty="0">
                <a:cs typeface="Microsoft Sans Serif" panose="020B0604020202020204" pitchFamily="34" charset="0"/>
              </a:rPr>
              <a:t>Ja</a:t>
            </a: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endParaRPr lang="de-DE" sz="2000" b="1" dirty="0">
              <a:cs typeface="Microsoft Sans Serif" panose="020B0604020202020204" pitchFamily="34" charset="0"/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000" b="1" dirty="0">
                <a:cs typeface="Microsoft Sans Serif" panose="020B0604020202020204" pitchFamily="34" charset="0"/>
              </a:rPr>
              <a:t>Ist die Teilnahme am  MINT-Zweig mit Kosten verbunden?</a:t>
            </a:r>
            <a:br>
              <a:rPr lang="de-DE" sz="2000" dirty="0">
                <a:cs typeface="Microsoft Sans Serif" panose="020B0604020202020204" pitchFamily="34" charset="0"/>
              </a:rPr>
            </a:br>
            <a:r>
              <a:rPr lang="de-DE" sz="1600" dirty="0">
                <a:cs typeface="Microsoft Sans Serif" panose="020B0604020202020204" pitchFamily="34" charset="0"/>
              </a:rPr>
              <a:t>Eigentlich nicht.  Allerdings können unter Umständen geringe Kosten für die eigene Forscherarbeit anfallen. </a:t>
            </a:r>
          </a:p>
          <a:p>
            <a:pPr marL="354013" indent="-354013">
              <a:buClr>
                <a:srgbClr val="F0BA32"/>
              </a:buClr>
              <a:buSzPct val="115000"/>
            </a:pPr>
            <a:endParaRPr lang="de-DE" sz="2000" dirty="0">
              <a:cs typeface="Microsoft Sans Serif" panose="020B0604020202020204" pitchFamily="34" charset="0"/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000" b="1" dirty="0">
                <a:cs typeface="Microsoft Sans Serif" panose="020B0604020202020204" pitchFamily="34" charset="0"/>
              </a:rPr>
              <a:t>Kann man am MINT-Zweig und gleichzeitig am bilingualen Zweig teilnehmen?</a:t>
            </a:r>
            <a:br>
              <a:rPr lang="de-DE" sz="2000" dirty="0">
                <a:cs typeface="Microsoft Sans Serif" panose="020B0604020202020204" pitchFamily="34" charset="0"/>
              </a:rPr>
            </a:br>
            <a:r>
              <a:rPr lang="de-DE" sz="1600" dirty="0">
                <a:cs typeface="Microsoft Sans Serif" panose="020B0604020202020204" pitchFamily="34" charset="0"/>
              </a:rPr>
              <a:t>Grundsätzlich ja. Allerdings haben die Schülerinnen und Schüler dann 2 bis 3 Stunden pro Woche mehr Unterricht.</a:t>
            </a: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0BA32"/>
              </a:buClr>
              <a:buSzPct val="115000"/>
            </a:pP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62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17742"/>
            <a:ext cx="4394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Gliederung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807484"/>
            <a:ext cx="7634796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>
              <a:lnSpc>
                <a:spcPct val="150000"/>
              </a:lnSpc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Allgemeine Information zu MINT</a:t>
            </a:r>
          </a:p>
          <a:p>
            <a:pPr marL="354013" indent="-354013">
              <a:lnSpc>
                <a:spcPct val="150000"/>
              </a:lnSpc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Teilnahme am MINT-Zweig</a:t>
            </a:r>
          </a:p>
          <a:p>
            <a:pPr marL="354013" indent="-354013">
              <a:lnSpc>
                <a:spcPct val="150000"/>
              </a:lnSpc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Aufbau des MINT-Zweigs</a:t>
            </a:r>
          </a:p>
          <a:p>
            <a:pPr marL="354013" indent="-354013">
              <a:lnSpc>
                <a:spcPct val="150000"/>
              </a:lnSpc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Zertifizierung des MINT-Zweigs</a:t>
            </a:r>
          </a:p>
          <a:p>
            <a:pPr marL="354013" indent="-354013">
              <a:lnSpc>
                <a:spcPct val="150000"/>
              </a:lnSpc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MINT in der Oberstufe</a:t>
            </a:r>
          </a:p>
          <a:p>
            <a:pPr marL="354013" indent="-354013">
              <a:lnSpc>
                <a:spcPct val="150000"/>
              </a:lnSpc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Ansprechpartner</a:t>
            </a:r>
          </a:p>
          <a:p>
            <a:pPr marL="354013" indent="-354013">
              <a:lnSpc>
                <a:spcPct val="150000"/>
              </a:lnSpc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FAQ </a:t>
            </a:r>
          </a:p>
        </p:txBody>
      </p:sp>
    </p:spTree>
    <p:extLst>
      <p:ext uri="{BB962C8B-B14F-4D97-AF65-F5344CB8AC3E}">
        <p14:creationId xmlns:p14="http://schemas.microsoft.com/office/powerpoint/2010/main" val="2285950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Allgemeine Informationen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27804"/>
            <a:ext cx="89664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MINT steht für: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Mathematik – Informatik – Naturwissenschaften - Technik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</a:pPr>
            <a:r>
              <a:rPr lang="de-DE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Zielsetzung des MINT-Zweigs</a:t>
            </a:r>
          </a:p>
          <a:p>
            <a:pPr marL="354013" indent="-354013">
              <a:buClr>
                <a:srgbClr val="F0BA32"/>
              </a:buClr>
              <a:buSzPct val="115000"/>
            </a:pP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Begabtenförderung und individuelle Förderung</a:t>
            </a: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Stärkung der MINT-Fächer</a:t>
            </a: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0BA32"/>
              </a:buClr>
              <a:buSzPct val="115000"/>
            </a:pP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61C5297-B665-4C9C-97F9-10E06A5263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0" t="5159" r="14699" b="5660"/>
          <a:stretch/>
        </p:blipFill>
        <p:spPr>
          <a:xfrm>
            <a:off x="6162502" y="5057191"/>
            <a:ext cx="2864498" cy="166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85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Teilnahme am MINT-Zweig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27804"/>
            <a:ext cx="896644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0BA32"/>
              </a:buClr>
              <a:buSzPct val="115000"/>
            </a:pPr>
            <a:r>
              <a:rPr lang="de-DE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Voraussetzung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Ausgeprägtes Interesse an MINT-Fragestellungen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Forschergeist: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Teamfähigkeit, Durchhaltevermögen, Frustrationstoleranz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Gute bis sehr gute Leistungen in den MINT-Fächern</a:t>
            </a: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0BA32"/>
              </a:buClr>
              <a:buSzPct val="115000"/>
            </a:pP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67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Teilnahme am MINT-Zweig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27804"/>
            <a:ext cx="896644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0BA32"/>
              </a:buClr>
              <a:buSzPct val="115000"/>
            </a:pPr>
            <a:r>
              <a:rPr lang="de-DE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Vorteile</a:t>
            </a:r>
          </a:p>
          <a:p>
            <a:pPr>
              <a:buClr>
                <a:srgbClr val="F0BA32"/>
              </a:buClr>
              <a:buSzPct val="115000"/>
            </a:pP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Förderung individueller Begabung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Selbständiges Arbeiten an problemorientierten Projekten und Experimenten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Teamarbeit mit „gleichgesinnten“ Mitschüler/innen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Übergang zum </a:t>
            </a:r>
            <a:r>
              <a:rPr lang="de-DE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MINToring</a:t>
            </a: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Programm der Oberstufe</a:t>
            </a: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0BA32"/>
              </a:buClr>
              <a:buSzPct val="115000"/>
            </a:pP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B140DA5-BEA7-434E-98C5-BA08B8DF39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145" y="1610152"/>
            <a:ext cx="2839855" cy="189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76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Aufbau des MINT-Zweigs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27804"/>
            <a:ext cx="89664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Zeitlicher Ablauf</a:t>
            </a: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Jahrgangsstufe 7 – 10</a:t>
            </a:r>
            <a:b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Kursunterricht mit einer zusätzlichen Wochenstunde</a:t>
            </a: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Schwerpunktkurse (jahrgangsübergreifend)</a:t>
            </a: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1) Mathematik</a:t>
            </a:r>
            <a:b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2) Informatik/Technik</a:t>
            </a:r>
            <a:b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3) Biologie/Chemie</a:t>
            </a:r>
            <a:b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4) Physik/Technik</a:t>
            </a:r>
            <a:b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0BA32"/>
              </a:buClr>
              <a:buSzPct val="115000"/>
            </a:pP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37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Aufbau des MINT-Zweigs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27804"/>
            <a:ext cx="896644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Individuelle Wahl der Schwerpunktkurse</a:t>
            </a:r>
          </a:p>
          <a:p>
            <a:pPr marL="354013" indent="-354013">
              <a:buClr>
                <a:srgbClr val="F0BA32"/>
              </a:buClr>
              <a:buSzPct val="115000"/>
            </a:pP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de-D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Jeder Schüler/jede Schülerin wählt in Abhängigkeit des eigenen Interesses ein Schwerpunktkurs zu Beginn des MINT-Zweiges.</a:t>
            </a:r>
          </a:p>
          <a:p>
            <a:pPr marL="354013" indent="-354013">
              <a:buClr>
                <a:srgbClr val="F0BA32"/>
              </a:buClr>
              <a:buSzPct val="115000"/>
            </a:pPr>
            <a:r>
              <a:rPr lang="de-D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</a:p>
          <a:p>
            <a:pPr marL="354013" indent="-354013">
              <a:buClr>
                <a:srgbClr val="F0BA32"/>
              </a:buClr>
              <a:buSzPct val="115000"/>
            </a:pPr>
            <a:r>
              <a:rPr lang="de-D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Ein Schwerpunktwechsel ist zum abgeschlossenen Schuljahr möglich.</a:t>
            </a:r>
          </a:p>
          <a:p>
            <a:pPr marL="354013" indent="-354013">
              <a:buClr>
                <a:srgbClr val="F0BA32"/>
              </a:buClr>
              <a:buSzPct val="115000"/>
            </a:pPr>
            <a:endParaRPr lang="de-DE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Inhalte des MINT-Zweigs</a:t>
            </a:r>
          </a:p>
          <a:p>
            <a:pPr marL="354013" indent="-354013">
              <a:buClr>
                <a:srgbClr val="F0BA32"/>
              </a:buClr>
              <a:buSzPct val="115000"/>
            </a:pP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de-D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 Kleingruppen arbeiten die Schülerinnen und Schüler an möglichst selbst formulierten Projektideen/Experimenten.</a:t>
            </a:r>
          </a:p>
          <a:p>
            <a:pPr marL="354013" indent="-354013">
              <a:buClr>
                <a:srgbClr val="F0BA32"/>
              </a:buClr>
              <a:buSzPct val="115000"/>
            </a:pPr>
            <a:r>
              <a:rPr lang="de-D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</a:p>
          <a:p>
            <a:pPr marL="354013">
              <a:buClr>
                <a:srgbClr val="F0BA32"/>
              </a:buClr>
              <a:buSzPct val="115000"/>
            </a:pPr>
            <a:r>
              <a:rPr lang="de-DE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 besteht in den einzelnen Kursen die Möglichkeit zur Teilnahme an Wettbewerben (z. B. Informatikbiber, Junior-Science-Olympiade etc.).</a:t>
            </a:r>
          </a:p>
          <a:p>
            <a:pPr>
              <a:buClr>
                <a:srgbClr val="F0BA32"/>
              </a:buClr>
              <a:buSzPct val="115000"/>
            </a:pP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234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Aufbau des MINT-Zweigs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27804"/>
            <a:ext cx="896644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0BA32"/>
              </a:buClr>
              <a:buSzPct val="115000"/>
            </a:pPr>
            <a: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Zu erbringende Leistungen</a:t>
            </a:r>
          </a:p>
          <a:p>
            <a:pPr marL="342900" indent="-342900">
              <a:lnSpc>
                <a:spcPct val="150000"/>
              </a:lnSpc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Leistungsbereitschaft</a:t>
            </a:r>
          </a:p>
          <a:p>
            <a:pPr marL="342900" indent="-342900">
              <a:lnSpc>
                <a:spcPct val="150000"/>
              </a:lnSpc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Selbständigkeit</a:t>
            </a:r>
          </a:p>
          <a:p>
            <a:pPr marL="342900" indent="-342900">
              <a:lnSpc>
                <a:spcPct val="150000"/>
              </a:lnSpc>
              <a:spcAft>
                <a:spcPts val="1200"/>
              </a:spcAft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Engagierte und regelmäßige Teilnahme an den MINT-Stunden</a:t>
            </a:r>
          </a:p>
          <a:p>
            <a:pPr marL="342900" indent="-342900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Ggf. Führen eines Studienbuchs zur Dokumentation der eigenen Forschertätigkeit</a:t>
            </a:r>
          </a:p>
          <a:p>
            <a:pPr marL="342900" indent="-342900">
              <a:spcBef>
                <a:spcPts val="1200"/>
              </a:spcBef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Jedes Halbjahr endet mit einer individuellen Einschätzung des Engagements und der Leistung</a:t>
            </a: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36AF5BCC-50A1-430A-9886-9D2BB8BE09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6624348"/>
              </p:ext>
            </p:extLst>
          </p:nvPr>
        </p:nvGraphicFramePr>
        <p:xfrm>
          <a:off x="6187144" y="1610152"/>
          <a:ext cx="2839856" cy="189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Bitmap-Bild" r:id="rId4" imgW="9753480" imgH="6499800" progId="Paint.Picture">
                  <p:embed/>
                </p:oleObj>
              </mc:Choice>
              <mc:Fallback>
                <p:oleObj name="Bitmap-Bild" r:id="rId4" imgW="9753480" imgH="64998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87144" y="1610152"/>
                        <a:ext cx="2839856" cy="189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2055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CB8CAB94-29BF-47DF-A59B-A099F3F5A606}"/>
              </a:ext>
            </a:extLst>
          </p:cNvPr>
          <p:cNvSpPr/>
          <p:nvPr/>
        </p:nvSpPr>
        <p:spPr>
          <a:xfrm>
            <a:off x="117000" y="443058"/>
            <a:ext cx="8910000" cy="87417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5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BE880D-092D-4522-A318-631EBAF35AE8}"/>
              </a:ext>
            </a:extLst>
          </p:cNvPr>
          <p:cNvGrpSpPr/>
          <p:nvPr/>
        </p:nvGrpSpPr>
        <p:grpSpPr>
          <a:xfrm>
            <a:off x="117000" y="1430403"/>
            <a:ext cx="8910000" cy="66578"/>
            <a:chOff x="161077" y="230825"/>
            <a:chExt cx="11859692" cy="144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C52C9CA-25BA-4D36-ACAF-37AC18D67AE4}"/>
                </a:ext>
              </a:extLst>
            </p:cNvPr>
            <p:cNvSpPr/>
            <p:nvPr/>
          </p:nvSpPr>
          <p:spPr>
            <a:xfrm>
              <a:off x="161077" y="230825"/>
              <a:ext cx="3780000" cy="14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279A72C-8EA5-442F-8A04-8A5CB48706B1}"/>
                </a:ext>
              </a:extLst>
            </p:cNvPr>
            <p:cNvSpPr/>
            <p:nvPr/>
          </p:nvSpPr>
          <p:spPr>
            <a:xfrm>
              <a:off x="4200923" y="230825"/>
              <a:ext cx="3780000" cy="144000"/>
            </a:xfrm>
            <a:prstGeom prst="rect">
              <a:avLst/>
            </a:prstGeom>
            <a:solidFill>
              <a:srgbClr val="DAA010"/>
            </a:solidFill>
            <a:ln>
              <a:solidFill>
                <a:srgbClr val="DAA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9C879FDE-1D7B-436C-83FB-943701F72B02}"/>
                </a:ext>
              </a:extLst>
            </p:cNvPr>
            <p:cNvSpPr/>
            <p:nvPr/>
          </p:nvSpPr>
          <p:spPr>
            <a:xfrm>
              <a:off x="8240769" y="230825"/>
              <a:ext cx="3780000" cy="144000"/>
            </a:xfrm>
            <a:prstGeom prst="rect">
              <a:avLst/>
            </a:prstGeom>
            <a:solidFill>
              <a:srgbClr val="FAB417"/>
            </a:solidFill>
            <a:ln>
              <a:solidFill>
                <a:srgbClr val="FAB41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135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36A6742-773B-478C-B1B9-574D44D90603}"/>
              </a:ext>
            </a:extLst>
          </p:cNvPr>
          <p:cNvSpPr txBox="1"/>
          <p:nvPr/>
        </p:nvSpPr>
        <p:spPr>
          <a:xfrm>
            <a:off x="177554" y="528452"/>
            <a:ext cx="6270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Zertifizierung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8170D9-9634-483E-9F48-1AB69410E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/>
          <a:stretch/>
        </p:blipFill>
        <p:spPr>
          <a:xfrm>
            <a:off x="7012686" y="532829"/>
            <a:ext cx="1953760" cy="69463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A6E6EB0-68B4-4276-AE60-EF7F4461F2CA}"/>
              </a:ext>
            </a:extLst>
          </p:cNvPr>
          <p:cNvSpPr txBox="1"/>
          <p:nvPr/>
        </p:nvSpPr>
        <p:spPr>
          <a:xfrm>
            <a:off x="177554" y="1927804"/>
            <a:ext cx="896644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Einschätzung des Engagements und der Leistung auf den jeweiligen Zeugnissen der Klasse 7.1 – 10.2</a:t>
            </a:r>
            <a:br>
              <a:rPr lang="de-DE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/>
              <a:t>Bei erfolgreicher Teilnahme bis Klasse 10.2</a:t>
            </a:r>
            <a:br>
              <a:rPr lang="de-DE" sz="2400" dirty="0"/>
            </a:br>
            <a:r>
              <a:rPr lang="de-DE" sz="2400" b="1" dirty="0"/>
              <a:t>MINT-Zertifikat</a:t>
            </a:r>
            <a:r>
              <a:rPr lang="de-DE" sz="2400" dirty="0"/>
              <a:t> der Schule </a:t>
            </a:r>
            <a:br>
              <a:rPr lang="de-DE" sz="2400" dirty="0"/>
            </a:br>
            <a:endParaRPr lang="de-DE" sz="2400" dirty="0"/>
          </a:p>
          <a:p>
            <a:pPr marL="354013" indent="-354013">
              <a:buClr>
                <a:srgbClr val="F0BA32"/>
              </a:buClr>
              <a:buSzPct val="115000"/>
              <a:buFont typeface="Arial" panose="020B0604020202020204" pitchFamily="34" charset="0"/>
              <a:buChar char="•"/>
            </a:pPr>
            <a:r>
              <a:rPr lang="de-DE" sz="2400" dirty="0"/>
              <a:t>Möglichkeit während der Oberstufe mit der Uni Siegen zusammenzuarbeiten, danach</a:t>
            </a:r>
            <a:r>
              <a:rPr lang="de-DE" sz="2400" b="1" dirty="0"/>
              <a:t> Zertifikat der Uni Siegen, </a:t>
            </a:r>
            <a:r>
              <a:rPr lang="de-DE" sz="2400" dirty="0"/>
              <a:t>gute Voraussetzung für ein naturwissenschaftliches Studium</a:t>
            </a:r>
          </a:p>
          <a:p>
            <a:pPr>
              <a:buClr>
                <a:srgbClr val="F0BA32"/>
              </a:buClr>
              <a:buSzPct val="115000"/>
            </a:pPr>
            <a:br>
              <a:rPr lang="de-DE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0BA32"/>
              </a:buClr>
              <a:buSzPct val="115000"/>
            </a:pPr>
            <a:endParaRPr lang="de-DE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820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511</Words>
  <Application>Microsoft Office PowerPoint</Application>
  <PresentationFormat>Bildschirmpräsentation (4:3)</PresentationFormat>
  <Paragraphs>75</Paragraphs>
  <Slides>12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Office</vt:lpstr>
      <vt:lpstr>Bitmap-Bild</vt:lpstr>
      <vt:lpstr>DBG MINT - Zweig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Janina</dc:creator>
  <cp:lastModifiedBy>Janina</cp:lastModifiedBy>
  <cp:revision>42</cp:revision>
  <dcterms:created xsi:type="dcterms:W3CDTF">2020-02-27T08:13:40Z</dcterms:created>
  <dcterms:modified xsi:type="dcterms:W3CDTF">2021-04-22T19:22:22Z</dcterms:modified>
</cp:coreProperties>
</file>